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8"/>
  </p:notesMasterIdLst>
  <p:sldIdLst>
    <p:sldId id="348" r:id="rId6"/>
    <p:sldId id="299" r:id="rId7"/>
    <p:sldId id="259" r:id="rId8"/>
    <p:sldId id="298" r:id="rId9"/>
    <p:sldId id="369" r:id="rId10"/>
    <p:sldId id="367" r:id="rId11"/>
    <p:sldId id="308" r:id="rId12"/>
    <p:sldId id="366" r:id="rId13"/>
    <p:sldId id="305" r:id="rId14"/>
    <p:sldId id="365" r:id="rId15"/>
    <p:sldId id="306" r:id="rId16"/>
    <p:sldId id="307" r:id="rId17"/>
    <p:sldId id="309" r:id="rId18"/>
    <p:sldId id="311" r:id="rId19"/>
    <p:sldId id="312" r:id="rId20"/>
    <p:sldId id="313" r:id="rId21"/>
    <p:sldId id="314" r:id="rId22"/>
    <p:sldId id="358" r:id="rId23"/>
    <p:sldId id="342" r:id="rId24"/>
    <p:sldId id="368" r:id="rId25"/>
    <p:sldId id="266" r:id="rId26"/>
    <p:sldId id="36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85" autoAdjust="0"/>
  </p:normalViewPr>
  <p:slideViewPr>
    <p:cSldViewPr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0B6FE-F7D0-4A17-8C4D-819DE473E160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73D47-A3F2-433E-B060-1D68755B53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49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73D47-A3F2-433E-B060-1D68755B53C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95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4B74-5E1A-404C-97E2-81A3771CF649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924B-F45F-46D2-B7DB-837E2371A156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507B-FCCD-44F9-85B6-719AB0584A25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39CC3-B2AD-4818-83EB-D7E3A8000532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48B1-445C-4512-A0EF-6CE868FA8791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1FFAA-8234-40ED-BB4D-2855818A8653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7A09-6ACB-4039-82A5-08D43905B50B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0AEAC-90A8-4CEF-B3BA-DC088C92DCA8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58CD5-BE80-4203-916C-093978F0F281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71197-9DA5-4B0E-B7CB-6A0F92A71E36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6CE4-9221-439F-A845-7B125FE97EEE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048DD-0028-4EA5-AD2B-84AEC39FC4A7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8.emf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0"/>
            <a:ext cx="8991600" cy="3048000"/>
          </a:xfrm>
        </p:spPr>
        <p:txBody>
          <a:bodyPr>
            <a:normAutofit/>
          </a:bodyPr>
          <a:lstStyle/>
          <a:p>
            <a:pPr rtl="1"/>
            <a:r>
              <a:rPr lang="fa-IR" sz="4000" dirty="0">
                <a:cs typeface="B Yagut" panose="00000400000000000000" pitchFamily="2" charset="-78"/>
              </a:rPr>
              <a:t>آشنایی با مراقبت های </a:t>
            </a:r>
            <a:r>
              <a:rPr lang="fa-IR" sz="4000" dirty="0" smtClean="0">
                <a:cs typeface="B Yagut" panose="00000400000000000000" pitchFamily="2" charset="-78"/>
              </a:rPr>
              <a:t>مادر بلافاصله پس از زایمان</a:t>
            </a:r>
            <a:br>
              <a:rPr lang="fa-IR" sz="4000" dirty="0" smtClean="0">
                <a:cs typeface="B Yagut" panose="00000400000000000000" pitchFamily="2" charset="-78"/>
              </a:rPr>
            </a:br>
            <a:r>
              <a:rPr lang="fa-IR" sz="4000" dirty="0">
                <a:cs typeface="B Yagut" panose="00000400000000000000" pitchFamily="2" charset="-78"/>
              </a:rPr>
              <a:t/>
            </a:r>
            <a:br>
              <a:rPr lang="fa-IR" sz="4000" dirty="0">
                <a:cs typeface="B Yagut" panose="00000400000000000000" pitchFamily="2" charset="-78"/>
              </a:rPr>
            </a:br>
            <a:r>
              <a:rPr lang="fa-IR" sz="4000" dirty="0" smtClean="0">
                <a:cs typeface="B Yagut" panose="00000400000000000000" pitchFamily="2" charset="-78"/>
              </a:rPr>
              <a:t/>
            </a:r>
            <a:br>
              <a:rPr lang="fa-IR" sz="4000" dirty="0" smtClean="0">
                <a:cs typeface="B Yagut" panose="00000400000000000000" pitchFamily="2" charset="-78"/>
              </a:rPr>
            </a:br>
            <a:r>
              <a:rPr lang="fa-IR" sz="4000" dirty="0" smtClean="0">
                <a:cs typeface="B Yagut" panose="00000400000000000000" pitchFamily="2" charset="-78"/>
              </a:rPr>
              <a:t> </a:t>
            </a:r>
            <a:r>
              <a:rPr lang="fa-IR" sz="3200" dirty="0" smtClean="0">
                <a:cs typeface="B Yagut" panose="00000400000000000000" pitchFamily="2" charset="-78"/>
              </a:rPr>
              <a:t>( قسمت سوم : دوره نفاس و تغییرات مهم بدن) </a:t>
            </a:r>
            <a:endParaRPr lang="fa-IR" sz="32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5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4"/>
    </mc:Choice>
    <mc:Fallback xmlns="">
      <p:transition spd="slow" advTm="10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anose="00000400000000000000" pitchFamily="2" charset="-78"/>
              </a:rPr>
              <a:t>تغییرات دهانه رحم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ar-SA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دهانه رحم نيز که در زمان زايمان به اندازه قطر سر جنين باز شده بود به تدريج جمع شده و پس از گذشت يک هفته آنقدر تنگ مي‌شود که به سختي يک انگشت از آن عبور مي‌کند</a:t>
            </a:r>
            <a:r>
              <a:rPr lang="ar-SA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  <a:endParaRPr lang="fa-IR" sz="2800" dirty="0" smtClean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ar-SA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ar-SA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پارگي‌هايي که در دهانه رحم ايجاد مي‌شود دائمي است و به صورت دهانه رحم چندزا باقي مي‌ماند.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a-IR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6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26"/>
    </mc:Choice>
    <mc:Fallback xmlns="">
      <p:transition spd="slow" advTm="43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SA" b="1" dirty="0" smtClean="0">
                <a:cs typeface="B Yagut" pitchFamily="2" charset="-78"/>
              </a:rPr>
              <a:t>ترشحات رحم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sz="49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763000" cy="5181600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ar-SA" sz="2500" dirty="0" smtClean="0">
                <a:cs typeface="B Yagut" pitchFamily="2" charset="-78"/>
              </a:rPr>
              <a:t>در چند روز اول بعد از زايمان، ترشحات رحم زياد و خوني است. </a:t>
            </a: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ar-SA" sz="2500" dirty="0" smtClean="0">
                <a:cs typeface="B Yagut" pitchFamily="2" charset="-78"/>
              </a:rPr>
              <a:t>بعد از 3 يا 4 روز ترشحات خون‌آلود کمتر و پس از 10 روز کم‌رنگ‌تر شده و معمولاً خروج ترشحات کم‌رنگ 4 تا 6 هفته طول مي‌کشد.</a:t>
            </a:r>
            <a:endParaRPr lang="en-US" sz="25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ar-SA" sz="2500" dirty="0" smtClean="0">
                <a:cs typeface="B Yagut" pitchFamily="2" charset="-78"/>
              </a:rPr>
              <a:t>وجود ترشحات خوني تا دو هفته پس از زايمان و در حد خونريزي قاعدگي طبيعي است ولي در صورت ادامه آن بيش از اين مدت، به علت احتمال ماندن تکه‌هائي از جفت در رحم،‌ مادر بايد فورا ارجاع شود. </a:t>
            </a: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ar-SA" sz="2500" dirty="0" smtClean="0">
                <a:cs typeface="B Yagut" pitchFamily="2" charset="-78"/>
              </a:rPr>
              <a:t>شايان ذکر است که يکي از علل عمده مرگ مادران،‌ خونريزي پس از زايمان است و بايد به آن بسيار توجه شود</a:t>
            </a:r>
            <a:r>
              <a:rPr lang="ar-SA" sz="2500" dirty="0" smtClean="0"/>
              <a:t>.</a:t>
            </a:r>
            <a:endParaRPr lang="en-US" sz="2500" dirty="0" smtClean="0"/>
          </a:p>
          <a:p>
            <a:pPr algn="r" rtl="1"/>
            <a:endParaRPr lang="en-US" dirty="0"/>
          </a:p>
        </p:txBody>
      </p:sp>
      <p:pic>
        <p:nvPicPr>
          <p:cNvPr id="2050" name="Picture 2" descr="C:\Users\behvarzib1\Desktop\اسحاق نیا\2-4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572000"/>
            <a:ext cx="3657600" cy="21336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81"/>
    </mc:Choice>
    <mc:Fallback xmlns="">
      <p:transition spd="slow" advTm="95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4000" dirty="0" smtClean="0">
                <a:cs typeface="B Yagut" pitchFamily="2" charset="-78"/>
              </a:rPr>
              <a:t>برگشت قاعدگي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763000" cy="4419599"/>
          </a:xfrm>
        </p:spPr>
        <p:txBody>
          <a:bodyPr>
            <a:normAutofit fontScale="92500"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500" dirty="0" smtClean="0">
                <a:cs typeface="B Yagut" pitchFamily="2" charset="-78"/>
              </a:rPr>
              <a:t>معمولاً شروع مجدد تخمک‌گذاري،‌ با شروع قاعدگي مشخص مي‌شود.</a:t>
            </a:r>
            <a:endParaRPr lang="fa-IR" sz="2500" dirty="0" smtClean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500" dirty="0" smtClean="0">
                <a:cs typeface="B Yagut" pitchFamily="2" charset="-78"/>
              </a:rPr>
              <a:t> ولي گاهي اوقات ممکن است مادر تا يک سال قاعده نشود،‌ اما امکان تخمک‌گذاري و بارداري وي وجود دارد. </a:t>
            </a:r>
            <a:endParaRPr lang="fa-IR" sz="2500" dirty="0" smtClean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500" dirty="0" smtClean="0">
                <a:cs typeface="B Yagut" pitchFamily="2" charset="-78"/>
              </a:rPr>
              <a:t>اگر مادر به طور مرتب به فرزند خود شير دهد، معمولاً 6 هفته و اگر به نوزاد خود شير ندهد،‌ 3 هفته پس از زايمان، احتمال بارداري مجدد وجود دارد.</a:t>
            </a:r>
            <a:endParaRPr lang="fa-IR" sz="2500" dirty="0" smtClean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500" dirty="0" smtClean="0">
                <a:cs typeface="B Yagut" pitchFamily="2" charset="-78"/>
              </a:rPr>
              <a:t> پس از استفاده از يک روش پيشگيري از بارداري در اين زمان به مادر توصيه شود.</a:t>
            </a:r>
            <a:endParaRPr lang="en-US" sz="25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fa-IR" sz="2500" dirty="0" smtClean="0">
              <a:cs typeface="B Yagut" pitchFamily="2" charset="-78"/>
            </a:endParaRPr>
          </a:p>
          <a:p>
            <a:pPr algn="r" rtl="1">
              <a:buNone/>
            </a:pPr>
            <a:r>
              <a:rPr lang="ar-SA" sz="2500" dirty="0" smtClean="0">
                <a:cs typeface="B Yagut" pitchFamily="2" charset="-78"/>
              </a:rPr>
              <a:t> </a:t>
            </a:r>
            <a:endParaRPr lang="en-US" sz="2500" dirty="0">
              <a:cs typeface="B Yagut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14"/>
    </mc:Choice>
    <mc:Fallback xmlns="">
      <p:transition spd="slow" advTm="55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Autofit/>
          </a:bodyPr>
          <a:lstStyle/>
          <a:p>
            <a:r>
              <a:rPr lang="ar-SA" dirty="0" smtClean="0">
                <a:cs typeface="B Yagut" pitchFamily="2" charset="-78"/>
              </a:rPr>
              <a:t>تغييرات وزن</a:t>
            </a:r>
            <a:r>
              <a:rPr lang="en-US" dirty="0" smtClean="0">
                <a:cs typeface="B Yagut" panose="00000400000000000000" pitchFamily="2" charset="-78"/>
              </a:rPr>
              <a:t/>
            </a:r>
            <a:br>
              <a:rPr lang="en-US" dirty="0" smtClean="0">
                <a:cs typeface="B Yagut" panose="00000400000000000000" pitchFamily="2" charset="-78"/>
              </a:rPr>
            </a:b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686800" cy="4876800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ar-SA" sz="2800" dirty="0" smtClean="0">
                <a:cs typeface="B Yagut" pitchFamily="2" charset="-78"/>
              </a:rPr>
              <a:t>بلافاصله پس از زايمان در اثر تخليه رحم و خروج جنين و جفت،‌ وزن بدن حدود 5 تا 6 کيلوگرم کاهش مي‌يابد.</a:t>
            </a:r>
            <a:endParaRPr lang="fa-IR" sz="28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ar-SA" sz="2800" dirty="0" smtClean="0">
                <a:cs typeface="B Yagut" pitchFamily="2" charset="-78"/>
              </a:rPr>
              <a:t> معمولاً 6 ماه بعد از زايمان به حدود وزن قبل از بارداري بر مي‌گردد.</a:t>
            </a:r>
            <a:endParaRPr lang="fa-IR" sz="28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ar-SA" sz="2800" dirty="0" smtClean="0">
                <a:cs typeface="B Yagut" pitchFamily="2" charset="-78"/>
              </a:rPr>
              <a:t> اگر مادر به نوزاد خود شير مي‌دهد، امکان برگشت به وزن قبلي بيشتر است. </a:t>
            </a:r>
            <a:endParaRPr lang="fa-IR" sz="28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ar-SA" sz="2800" dirty="0" smtClean="0">
                <a:cs typeface="B Yagut" pitchFamily="2" charset="-78"/>
              </a:rPr>
              <a:t>فعاليت بدني و نحوه تغذيه در ميزان کاهش وزن پس از زايمان،‌ موثر است.</a:t>
            </a:r>
            <a:endParaRPr lang="en-US" sz="2800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43"/>
    </mc:Choice>
    <mc:Fallback xmlns="">
      <p:transition spd="slow" advTm="49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a-IR" sz="4900" dirty="0" smtClean="0">
                <a:cs typeface="B Yagut" pitchFamily="2" charset="-78"/>
              </a:rPr>
              <a:t>تغییرات </a:t>
            </a:r>
            <a:r>
              <a:rPr lang="ar-SA" sz="4900" dirty="0" smtClean="0">
                <a:cs typeface="B Yagut" pitchFamily="2" charset="-78"/>
              </a:rPr>
              <a:t>ديواره شکم</a:t>
            </a:r>
            <a:r>
              <a:rPr lang="en-US" b="1" dirty="0" smtClean="0">
                <a:cs typeface="B Yagut" panose="00000400000000000000" pitchFamily="2" charset="-78"/>
              </a:rPr>
              <a:t/>
            </a:r>
            <a:br>
              <a:rPr lang="en-US" b="1" dirty="0" smtClean="0">
                <a:cs typeface="B Yagut" panose="00000400000000000000" pitchFamily="2" charset="-78"/>
              </a:rPr>
            </a:b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8915400" cy="5181600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ar-SA" sz="2500" dirty="0" smtClean="0">
                <a:cs typeface="B Yagut" pitchFamily="2" charset="-78"/>
              </a:rPr>
              <a:t>عضلات ديواره شکم تا 2 هفته،‌ نرم و شل باقي مي‌ماند.</a:t>
            </a: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ar-SA" sz="2500" dirty="0" smtClean="0">
                <a:cs typeface="B Yagut" pitchFamily="2" charset="-78"/>
              </a:rPr>
              <a:t> تقريباً 6 هفته طول مي‌کشد تا توانايي کشش عضلات به حالت اوليه بازگردد. </a:t>
            </a: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با انجام تمرین های کششی می توان به جمع شدن سریعتر و بهتر عضلات شکم کمک کرد.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استفاده از شکم بند برای جمع شدن عضلات و کوچک شدن شکم به تنهایی موثر نیست .</a:t>
            </a:r>
          </a:p>
          <a:p>
            <a:pPr algn="r" rt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075" name="Picture 3" descr="C:\Users\behvarzib1\Desktop\اسحاق نیا\unnamed (6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4267200"/>
            <a:ext cx="3733800" cy="2590800"/>
          </a:xfrm>
          <a:prstGeom prst="rect">
            <a:avLst/>
          </a:prstGeom>
          <a:noFill/>
        </p:spPr>
      </p:pic>
      <p:pic>
        <p:nvPicPr>
          <p:cNvPr id="3076" name="Picture 4" descr="C:\Users\behvarzib1\Desktop\اسحاق نیا\225867b0-3dbd-448b-a99c-01816e957ee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86201" y="4267200"/>
            <a:ext cx="4114800" cy="259080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22"/>
    </mc:Choice>
    <mc:Fallback xmlns="">
      <p:transition spd="slow" advTm="51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pPr algn="r"/>
            <a:r>
              <a:rPr lang="ar-SA" dirty="0" smtClean="0">
                <a:cs typeface="B Yagut" pitchFamily="2" charset="-78"/>
              </a:rPr>
              <a:t>وضعيت خلق و خو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839200" cy="4525963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ar-SA" sz="2800" dirty="0" smtClean="0">
                <a:cs typeface="B Yagut" panose="00000400000000000000" pitchFamily="2" charset="-78"/>
              </a:rPr>
              <a:t>اندوه پس از زايمان</a:t>
            </a:r>
            <a:endParaRPr lang="fa-IR" sz="28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fa-IR" sz="28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ar-SA" sz="2800" dirty="0" smtClean="0">
                <a:cs typeface="B Yagut" panose="00000400000000000000" pitchFamily="2" charset="-78"/>
              </a:rPr>
              <a:t>تغييرات خلق و خو و رفتار،‌ طيف وسيعي دارد که شامل گريه کردن خود به خود، بي‌علاقگي نسبت به هر فعاليت،‌ بي‌خوابي يا پرخوابي،‌ تغييرات وزن،‌ خستگي و کاهش انرژي است.</a:t>
            </a:r>
            <a:endParaRPr lang="fa-IR" sz="28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fa-IR" sz="28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A" sz="2800" dirty="0" smtClean="0">
                <a:cs typeface="B Yagut" panose="00000400000000000000" pitchFamily="2" charset="-78"/>
              </a:rPr>
              <a:t> اين حالات معمولاً طي هفته اول پس از زايمان مشاهده مي‌شود و در صورت ادامه پس از 2 هفته </a:t>
            </a:r>
            <a:r>
              <a:rPr lang="fa-IR" sz="2800" dirty="0" smtClean="0">
                <a:cs typeface="B Yagut" panose="00000400000000000000" pitchFamily="2" charset="-78"/>
              </a:rPr>
              <a:t>، باید </a:t>
            </a:r>
            <a:r>
              <a:rPr lang="ar-SA" sz="2800" dirty="0" smtClean="0">
                <a:cs typeface="B Yagut" panose="00000400000000000000" pitchFamily="2" charset="-78"/>
              </a:rPr>
              <a:t>ارجاع داده شود. </a:t>
            </a:r>
            <a:endParaRPr lang="fa-IR" sz="2800" dirty="0" smtClean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29" name="Picture 5" descr="C:\Users\behvarzib1\Desktop\اسحاق نیا\افسردگی-پس-از-زایمان---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733800" cy="28194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81"/>
    </mc:Choice>
    <mc:Fallback xmlns="">
      <p:transition spd="slow" advTm="128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>
                <a:cs typeface="B Yagut" pitchFamily="2" charset="-78"/>
              </a:rPr>
              <a:t>دفع ادرار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876800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ar-SA" sz="2800" dirty="0" smtClean="0">
                <a:cs typeface="B Yagut" pitchFamily="2" charset="-78"/>
              </a:rPr>
              <a:t> </a:t>
            </a:r>
            <a:r>
              <a:rPr lang="ar-SA" sz="2500" dirty="0" smtClean="0">
                <a:cs typeface="B Yagut" pitchFamily="2" charset="-78"/>
              </a:rPr>
              <a:t>در مرحله دوم زايمان به علت فشار سر جنين به مثانه احتمال آسيب به مثانه، مجراي ادرار و همچنين ماندن ادرار در مثانه وجود دارد. </a:t>
            </a: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ar-SA" sz="2500" dirty="0" smtClean="0">
                <a:cs typeface="B Yagut" pitchFamily="2" charset="-78"/>
              </a:rPr>
              <a:t>با مشاهده و لمس قسمت زير شکم، مثانه به صورت کيسه‌اي پر از مايع حس مي‌شود که گاهي ممکن است تا نزديک ناف نيز کشيده شود.</a:t>
            </a:r>
            <a:endParaRPr lang="en-US" sz="25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ar-SA" sz="2500" dirty="0" smtClean="0">
                <a:cs typeface="B Yagut" pitchFamily="2" charset="-78"/>
              </a:rPr>
              <a:t>در صورت عدم خروج ادرار تا 4 ساعت اول پس از زايمان و نيز تداوم هر نوع مشکل در ادرار کردن مانند سوزش يا درد هنگام ادرار کردن و بي‌اختياري ادرار نياز به </a:t>
            </a:r>
            <a:r>
              <a:rPr lang="ar-SA" sz="2500" dirty="0" smtClean="0">
                <a:solidFill>
                  <a:srgbClr val="FF0000"/>
                </a:solidFill>
                <a:cs typeface="B Yagut" pitchFamily="2" charset="-78"/>
              </a:rPr>
              <a:t>ارجاع فوري </a:t>
            </a:r>
            <a:r>
              <a:rPr lang="ar-SA" sz="2500" dirty="0" smtClean="0">
                <a:cs typeface="B Yagut" pitchFamily="2" charset="-78"/>
              </a:rPr>
              <a:t>د</a:t>
            </a:r>
            <a:r>
              <a:rPr lang="ar-SA" sz="2800" dirty="0" smtClean="0"/>
              <a:t>ارد.</a:t>
            </a:r>
            <a:endParaRPr lang="en-US" sz="2800" dirty="0" smtClean="0"/>
          </a:p>
          <a:p>
            <a:pPr algn="r" rtl="1"/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3252646" cy="13784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79"/>
    </mc:Choice>
    <mc:Fallback xmlns="">
      <p:transition spd="slow" advTm="95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ar-SA" dirty="0" smtClean="0">
                <a:cs typeface="B Yagut" pitchFamily="2" charset="-78"/>
              </a:rPr>
              <a:t>دفع مدفوع‌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534400" cy="4144963"/>
          </a:xfrm>
        </p:spPr>
        <p:txBody>
          <a:bodyPr/>
          <a:lstStyle/>
          <a:p>
            <a:pPr algn="r" rtl="1">
              <a:buFont typeface="Wingdings" pitchFamily="2" charset="2"/>
              <a:buChar char="Ø"/>
            </a:pPr>
            <a:r>
              <a:rPr lang="ar-SA" sz="2800" dirty="0" smtClean="0">
                <a:cs typeface="B Yagut" pitchFamily="2" charset="-78"/>
              </a:rPr>
              <a:t>عدم دفع مدفوع تا 3 روز اول پس از زايمان به علت تخليه احتمالي و کاهش فعاليت روده‌ها حين زايمان،‌ طبيعي است.</a:t>
            </a:r>
            <a:endParaRPr lang="en-US" sz="28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fa-IR" sz="28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اصلاح رژیم غذایی ، تحرک زود هنگام و تمرین های کششی از یبوست و در نتیجه بروز بواسیر جلوگیری می کند. </a:t>
            </a:r>
          </a:p>
          <a:p>
            <a:pPr algn="r" rtl="1">
              <a:buFont typeface="Wingdings" pitchFamily="2" charset="2"/>
              <a:buChar char="Ø"/>
            </a:pPr>
            <a:endParaRPr lang="fa-IR" sz="28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در صورت نبود احساس دفع از زور زدن اجتناب شود.</a:t>
            </a:r>
          </a:p>
          <a:p>
            <a:pPr algn="r" rtl="1">
              <a:buFont typeface="Wingdings" pitchFamily="2" charset="2"/>
              <a:buChar char="Ø"/>
            </a:pPr>
            <a:endParaRPr lang="fa-IR" sz="28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en-US" sz="2800" dirty="0" smtClean="0">
              <a:cs typeface="B Yagut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93"/>
    </mc:Choice>
    <mc:Fallback xmlns="">
      <p:transition spd="slow" advTm="60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itchFamily="2" charset="-78"/>
              </a:rPr>
              <a:t>خلاصه و نتیجه گیری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133600"/>
            <a:ext cx="8763000" cy="4267200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ar-SA" sz="2500" dirty="0" smtClean="0">
                <a:cs typeface="B Yagut" panose="00000400000000000000" pitchFamily="2" charset="-78"/>
              </a:rPr>
              <a:t>معمولاً 6 هفته پس از زايمان،‌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ar-SA" sz="2500" dirty="0" smtClean="0">
                <a:cs typeface="B Yagut" panose="00000400000000000000" pitchFamily="2" charset="-78"/>
              </a:rPr>
              <a:t>دوره‌اي است که طي آن تغييرات ناشي از بارداري در اعضاي مختلف بدن مانند رحم به تدريج به حالت قبل از بارداري برمي‌گردد.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ar-SA" sz="2500" dirty="0" smtClean="0">
                <a:cs typeface="B Yagut" panose="00000400000000000000" pitchFamily="2" charset="-78"/>
              </a:rPr>
              <a:t> در صورت ادامه </a:t>
            </a:r>
            <a:r>
              <a:rPr lang="fa-IR" sz="2500" dirty="0" smtClean="0">
                <a:cs typeface="B Yagut" pitchFamily="2" charset="-78"/>
              </a:rPr>
              <a:t>خونریزی</a:t>
            </a:r>
            <a:r>
              <a:rPr lang="ar-SA" sz="2500" dirty="0" smtClean="0">
                <a:cs typeface="B Yagut" pitchFamily="2" charset="-78"/>
              </a:rPr>
              <a:t> بيش</a:t>
            </a:r>
            <a:r>
              <a:rPr lang="fa-IR" sz="2500" dirty="0" smtClean="0">
                <a:cs typeface="B Yagut" pitchFamily="2" charset="-78"/>
              </a:rPr>
              <a:t> از</a:t>
            </a:r>
            <a:r>
              <a:rPr lang="ar-SA" sz="2500" dirty="0" smtClean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2 هفته پس اززایمان</a:t>
            </a:r>
            <a:r>
              <a:rPr lang="ar-SA" sz="2500" dirty="0" smtClean="0">
                <a:cs typeface="B Yagut" pitchFamily="2" charset="-78"/>
              </a:rPr>
              <a:t>، به علت احتمال ماندن تکه‌هائي از جفت در رحم،‌ مادر بايد فورا ارجاع شود. </a:t>
            </a: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ar-SA" sz="2500" dirty="0" smtClean="0">
                <a:cs typeface="B Yagut" pitchFamily="2" charset="-78"/>
              </a:rPr>
              <a:t>در چند روز اول بعد از زايمان( 6-3 روز)،‌ ممکن است مادر به دليل</a:t>
            </a:r>
            <a:r>
              <a:rPr lang="fa-IR" sz="2500" dirty="0" smtClean="0">
                <a:cs typeface="B Yagut" pitchFamily="2" charset="-78"/>
              </a:rPr>
              <a:t> </a:t>
            </a:r>
            <a:r>
              <a:rPr lang="ar-SA" sz="2500" dirty="0" smtClean="0">
                <a:cs typeface="B Yagut" pitchFamily="2" charset="-78"/>
              </a:rPr>
              <a:t>فشارهاي رواني ناشي از ترس و هيجان بارداري و زايمان،‌ ورود نوزاد و تغييرات ايجاد شده درخانواده،‌ خستگي ناشي از کم خوابي اواخر بارداري و نگراني در مورد مراقبت از نوزاد، در ساعاتي از روز اندوهگين شود که به آن اندوه پس از زايمان مي‌گويند. </a:t>
            </a: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endParaRPr lang="fa-IR" sz="2800" dirty="0" smtClean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endParaRPr lang="en-US" sz="2800" dirty="0" smtClean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80"/>
    </mc:Choice>
    <mc:Fallback xmlns="">
      <p:transition spd="slow" advTm="61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rtl="1"/>
            <a:r>
              <a:rPr lang="fa-IR" dirty="0" smtClean="0">
                <a:cs typeface="B Yagut" pitchFamily="2" charset="-78"/>
              </a:rPr>
              <a:t>پرسش و تمرین 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133600"/>
            <a:ext cx="8686800" cy="4419600"/>
          </a:xfrm>
        </p:spPr>
        <p:txBody>
          <a:bodyPr>
            <a:normAutofit/>
          </a:bodyPr>
          <a:lstStyle/>
          <a:p>
            <a:pPr marL="457200" indent="-457200" algn="r" rtl="1">
              <a:buFont typeface="+mj-lt"/>
              <a:buAutoNum type="arabicParenR"/>
            </a:pPr>
            <a:r>
              <a:rPr lang="fa-IR" sz="2500" dirty="0" smtClean="0">
                <a:cs typeface="B Yagut" pitchFamily="2" charset="-78"/>
              </a:rPr>
              <a:t>خانمی روز 5 پس از زایمان با علایم گریه و بیقراری، بیخوابی، بی اشتهایی و غمگینی مراجعه کرده است. تشخیص واقدام شما چیست؟</a:t>
            </a:r>
          </a:p>
          <a:p>
            <a:pPr marL="457200" indent="-457200" algn="r" rtl="1">
              <a:buFont typeface="+mj-lt"/>
              <a:buAutoNum type="arabicParenR"/>
            </a:pPr>
            <a:endParaRPr lang="fa-IR" sz="2500" dirty="0">
              <a:cs typeface="B Yagut" pitchFamily="2" charset="-78"/>
            </a:endParaRPr>
          </a:p>
          <a:p>
            <a:pPr marL="457200" indent="-457200" algn="r" rtl="1">
              <a:buFont typeface="+mj-lt"/>
              <a:buAutoNum type="arabicParenR"/>
            </a:pPr>
            <a:endParaRPr lang="fa-IR" sz="2500" dirty="0" smtClean="0">
              <a:cs typeface="B Yagut" pitchFamily="2" charset="-78"/>
            </a:endParaRPr>
          </a:p>
          <a:p>
            <a:pPr marL="457200" indent="-457200" algn="r" rtl="1">
              <a:buFont typeface="+mj-lt"/>
              <a:buAutoNum type="arabicParenR"/>
            </a:pPr>
            <a:r>
              <a:rPr lang="fa-IR" sz="2500" dirty="0" smtClean="0">
                <a:cs typeface="B Yagut" pitchFamily="2" charset="-78"/>
              </a:rPr>
              <a:t>کدام گزینه در مورد مراقبت های پس از زایمان صحیح است</a:t>
            </a:r>
            <a:r>
              <a:rPr lang="fa-IR" sz="2800" dirty="0" smtClean="0">
                <a:cs typeface="B Yagut" pitchFamily="2" charset="-78"/>
              </a:rPr>
              <a:t>؟</a:t>
            </a:r>
            <a:endParaRPr lang="en-US" sz="2800" dirty="0" smtClean="0">
              <a:cs typeface="B Yagut" pitchFamily="2" charset="-78"/>
            </a:endParaRPr>
          </a:p>
          <a:p>
            <a:pPr algn="r" rtl="1">
              <a:buNone/>
            </a:pPr>
            <a:r>
              <a:rPr lang="fa-IR" sz="2300" dirty="0" smtClean="0">
                <a:cs typeface="B Yagut" pitchFamily="2" charset="-78"/>
              </a:rPr>
              <a:t>الف- لکه بینی در مراقبت بار دوم غیر طبیعی است و ارجاع غیر فوری دارد. </a:t>
            </a:r>
          </a:p>
          <a:p>
            <a:pPr algn="r" rtl="1">
              <a:buNone/>
            </a:pPr>
            <a:r>
              <a:rPr lang="fa-IR" sz="2300" dirty="0" smtClean="0">
                <a:cs typeface="B Yagut" pitchFamily="2" charset="-78"/>
              </a:rPr>
              <a:t>ب- خونریزی بیش از حد قاعدگی در مراقبت بار اول غیر طبیعی و ارجاع فوری دارد. </a:t>
            </a:r>
          </a:p>
          <a:p>
            <a:pPr algn="r" rtl="1">
              <a:buNone/>
            </a:pPr>
            <a:r>
              <a:rPr lang="fa-IR" sz="2300" dirty="0" smtClean="0">
                <a:cs typeface="B Yagut" pitchFamily="2" charset="-78"/>
              </a:rPr>
              <a:t>ج- لمس رحم در هفته چهارم پس از زایمان بر روی شکم طبیعی است.</a:t>
            </a:r>
          </a:p>
          <a:p>
            <a:pPr algn="r" rtl="1">
              <a:buNone/>
            </a:pPr>
            <a:r>
              <a:rPr lang="fa-IR" sz="2300" dirty="0" smtClean="0">
                <a:cs typeface="B Yagut" pitchFamily="2" charset="-78"/>
              </a:rPr>
              <a:t>د- عدم دفع مدفوع تا سه روز اول زایمان طبیعی است.</a:t>
            </a:r>
          </a:p>
          <a:p>
            <a:pPr algn="r" rtl="1">
              <a:buNone/>
            </a:pPr>
            <a:r>
              <a:rPr lang="fa-IR" sz="2500" dirty="0" smtClean="0">
                <a:cs typeface="B Yagut" pitchFamily="2" charset="-78"/>
              </a:rPr>
              <a:t> 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91"/>
    </mc:Choice>
    <mc:Fallback xmlns="">
      <p:transition spd="slow" advTm="58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43001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itchFamily="2" charset="-78"/>
              </a:rPr>
              <a:t>مشخصات سند</a:t>
            </a:r>
            <a:endParaRPr lang="fa-IR" sz="44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371600"/>
            <a:ext cx="4514850" cy="5410199"/>
          </a:xfrm>
        </p:spPr>
        <p:txBody>
          <a:bodyPr>
            <a:normAutofit fontScale="92500" lnSpcReduction="10000"/>
          </a:bodyPr>
          <a:lstStyle/>
          <a:p>
            <a:pPr marL="0" indent="0" algn="ctr" rtl="1">
              <a:buNone/>
            </a:pPr>
            <a:r>
              <a:rPr lang="fa-IR" sz="3200" b="1" dirty="0" smtClean="0">
                <a:cs typeface="B Yagut" panose="00000400000000000000" pitchFamily="2" charset="-78"/>
              </a:rPr>
              <a:t>مشخصات مدرس</a:t>
            </a:r>
          </a:p>
          <a:p>
            <a:pPr marL="0" indent="0" algn="ct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تصویر پرسنلی مدرس </a:t>
            </a:r>
            <a:r>
              <a:rPr lang="fa-IR" sz="2400" dirty="0" smtClean="0"/>
              <a:t>:</a:t>
            </a:r>
            <a:r>
              <a:rPr lang="fa-IR" dirty="0" smtClean="0"/>
              <a:t> </a:t>
            </a:r>
          </a:p>
          <a:p>
            <a:pPr algn="r" rtl="1">
              <a:buFont typeface="Wingdings" pitchFamily="2" charset="2"/>
              <a:buChar char="q"/>
            </a:pPr>
            <a:endParaRPr lang="fa-IR" dirty="0"/>
          </a:p>
          <a:p>
            <a:pPr algn="r" rtl="1">
              <a:buFont typeface="Wingdings" pitchFamily="2" charset="2"/>
              <a:buChar char="q"/>
            </a:pPr>
            <a:endParaRPr lang="fa-IR" dirty="0" smtClean="0"/>
          </a:p>
          <a:p>
            <a:pPr algn="r" rtl="1"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نام ونام خانوادگی مدرس : </a:t>
            </a:r>
            <a:r>
              <a:rPr lang="fa-IR" sz="1900" dirty="0" smtClean="0">
                <a:cs typeface="B Yagut" pitchFamily="2" charset="-78"/>
              </a:rPr>
              <a:t>مریم اسحاق نیا</a:t>
            </a:r>
            <a:endParaRPr lang="en-US" sz="1900" dirty="0" smtClean="0">
              <a:cs typeface="B Yagut" pitchFamily="2" charset="-78"/>
            </a:endParaRPr>
          </a:p>
          <a:p>
            <a:pPr algn="r" rtl="1">
              <a:buNone/>
            </a:pPr>
            <a:r>
              <a:rPr lang="fa-IR" sz="1900" dirty="0" smtClean="0">
                <a:cs typeface="B Yagut" pitchFamily="2" charset="-78"/>
              </a:rPr>
              <a:t> </a:t>
            </a:r>
          </a:p>
          <a:p>
            <a:pPr algn="r" rtl="1"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مدرک تحصیلی : </a:t>
            </a:r>
            <a:r>
              <a:rPr lang="fa-IR" sz="1900" dirty="0" smtClean="0">
                <a:cs typeface="B Yagut" pitchFamily="2" charset="-78"/>
              </a:rPr>
              <a:t>کارشناسی مامایی</a:t>
            </a:r>
            <a:endParaRPr lang="en-US" sz="1900" dirty="0" smtClean="0">
              <a:cs typeface="B Yagut" pitchFamily="2" charset="-78"/>
            </a:endParaRPr>
          </a:p>
          <a:p>
            <a:pPr algn="r" rtl="1">
              <a:buNone/>
            </a:pPr>
            <a:r>
              <a:rPr lang="fa-IR" sz="1900" dirty="0" smtClean="0">
                <a:cs typeface="B Yagut" pitchFamily="2" charset="-78"/>
              </a:rPr>
              <a:t> </a:t>
            </a:r>
          </a:p>
          <a:p>
            <a:pPr algn="r" rtl="1"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موقعیت اشتغال سازمانی مدرس : </a:t>
            </a:r>
            <a:r>
              <a:rPr lang="fa-IR" sz="1900" dirty="0" smtClean="0">
                <a:cs typeface="B Yagut" pitchFamily="2" charset="-78"/>
              </a:rPr>
              <a:t>مربی مرکز آموزش بهورزی شهرستان تایباد</a:t>
            </a:r>
            <a:endParaRPr lang="en-US" sz="19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endParaRPr lang="fa-IR" sz="19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دانشگاه علوم پزشکی و خدمات بهداشتی درمانی مشهد</a:t>
            </a:r>
            <a:endParaRPr lang="fa-IR" sz="2400" dirty="0">
              <a:cs typeface="B Yagut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4000"/>
            <a:ext cx="4362450" cy="510539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a-IR" sz="3200" b="1" dirty="0" smtClean="0">
                <a:cs typeface="B Yagut" panose="00000400000000000000" pitchFamily="2" charset="-78"/>
              </a:rPr>
              <a:t>مشخصات بسته آموزشی </a:t>
            </a:r>
          </a:p>
          <a:p>
            <a:pPr marL="0" indent="0" algn="r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600" dirty="0" smtClean="0">
                <a:cs typeface="B Yagut" pitchFamily="2" charset="-78"/>
              </a:rPr>
              <a:t>حیطه درس </a:t>
            </a:r>
            <a:r>
              <a:rPr lang="fa-IR" dirty="0" smtClean="0">
                <a:cs typeface="B Yagut" pitchFamily="2" charset="-78"/>
              </a:rPr>
              <a:t>: </a:t>
            </a:r>
            <a:r>
              <a:rPr lang="fa-IR" sz="2100" dirty="0" smtClean="0">
                <a:cs typeface="B Yagut" pitchFamily="2" charset="-78"/>
              </a:rPr>
              <a:t>مراقبت های ادغام یافته سلامت مادران</a:t>
            </a:r>
          </a:p>
          <a:p>
            <a:pPr algn="r" rtl="1">
              <a:buFont typeface="Wingdings" pitchFamily="2" charset="2"/>
              <a:buChar char="q"/>
            </a:pPr>
            <a:endParaRPr lang="fa-IR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600" dirty="0" smtClean="0">
                <a:cs typeface="B Yagut" pitchFamily="2" charset="-78"/>
              </a:rPr>
              <a:t>تاریخ آخرین بازنگری </a:t>
            </a:r>
            <a:r>
              <a:rPr lang="fa-IR" dirty="0" smtClean="0">
                <a:cs typeface="B Yagut" pitchFamily="2" charset="-78"/>
              </a:rPr>
              <a:t>: </a:t>
            </a:r>
            <a:r>
              <a:rPr lang="fa-IR" sz="2100" dirty="0" smtClean="0">
                <a:cs typeface="B Yagut" pitchFamily="2" charset="-78"/>
              </a:rPr>
              <a:t>تیر 1399</a:t>
            </a:r>
          </a:p>
          <a:p>
            <a:pPr algn="r" rtl="1">
              <a:buFont typeface="Wingdings" pitchFamily="2" charset="2"/>
              <a:buChar char="q"/>
            </a:pPr>
            <a:endParaRPr lang="fa-IR" sz="24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600" dirty="0" smtClean="0">
                <a:cs typeface="B Yagut" pitchFamily="2" charset="-78"/>
              </a:rPr>
              <a:t>نوبت تهیه : </a:t>
            </a:r>
            <a:r>
              <a:rPr lang="fa-IR" sz="2100" dirty="0" smtClean="0">
                <a:cs typeface="B Yagut" pitchFamily="2" charset="-78"/>
              </a:rPr>
              <a:t>2</a:t>
            </a:r>
          </a:p>
          <a:p>
            <a:pPr algn="r" rtl="1">
              <a:buFont typeface="Wingdings" pitchFamily="2" charset="2"/>
              <a:buChar char="q"/>
            </a:pPr>
            <a:endParaRPr lang="fa-IR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600" dirty="0" smtClean="0">
                <a:cs typeface="B Yagut" pitchFamily="2" charset="-78"/>
              </a:rPr>
              <a:t>نام فایل : </a:t>
            </a:r>
            <a:r>
              <a:rPr lang="en-US" sz="1700" dirty="0">
                <a:cs typeface="B Yagut" pitchFamily="2" charset="-78"/>
              </a:rPr>
              <a:t>MC - </a:t>
            </a:r>
            <a:r>
              <a:rPr lang="en-US" sz="1700" dirty="0" err="1" smtClean="0">
                <a:cs typeface="B Yagut" pitchFamily="2" charset="-78"/>
              </a:rPr>
              <a:t>Ashenayi</a:t>
            </a:r>
            <a:r>
              <a:rPr lang="en-US" sz="1700" dirty="0" smtClean="0">
                <a:cs typeface="B Yagut" pitchFamily="2" charset="-78"/>
              </a:rPr>
              <a:t> - </a:t>
            </a:r>
            <a:r>
              <a:rPr lang="en-US" sz="1700" dirty="0" err="1" smtClean="0">
                <a:cs typeface="B Yagut" pitchFamily="2" charset="-78"/>
              </a:rPr>
              <a:t>ba</a:t>
            </a:r>
            <a:r>
              <a:rPr lang="en-US" sz="1700" dirty="0" smtClean="0">
                <a:cs typeface="B Yagut" pitchFamily="2" charset="-78"/>
              </a:rPr>
              <a:t> </a:t>
            </a:r>
            <a:r>
              <a:rPr lang="en-US" sz="1700" dirty="0" err="1" smtClean="0">
                <a:cs typeface="B Yagut" pitchFamily="2" charset="-78"/>
              </a:rPr>
              <a:t>moraghebathaye</a:t>
            </a:r>
            <a:r>
              <a:rPr lang="en-US" sz="1700" dirty="0" smtClean="0">
                <a:cs typeface="B Yagut" pitchFamily="2" charset="-78"/>
              </a:rPr>
              <a:t> – </a:t>
            </a:r>
            <a:r>
              <a:rPr lang="en-US" sz="1700" dirty="0" err="1" smtClean="0">
                <a:cs typeface="B Yagut" pitchFamily="2" charset="-78"/>
              </a:rPr>
              <a:t>madar</a:t>
            </a:r>
            <a:r>
              <a:rPr lang="en-US" sz="1700" dirty="0" smtClean="0">
                <a:cs typeface="B Yagut" pitchFamily="2" charset="-78"/>
              </a:rPr>
              <a:t> – </a:t>
            </a:r>
            <a:r>
              <a:rPr lang="en-US" sz="1700" dirty="0" err="1" smtClean="0">
                <a:cs typeface="B Yagut" pitchFamily="2" charset="-78"/>
              </a:rPr>
              <a:t>belafasele</a:t>
            </a:r>
            <a:r>
              <a:rPr lang="en-US" sz="1700" dirty="0" smtClean="0">
                <a:cs typeface="B Yagut" pitchFamily="2" charset="-78"/>
              </a:rPr>
              <a:t> – </a:t>
            </a:r>
            <a:r>
              <a:rPr lang="en-US" sz="1700" dirty="0" err="1" smtClean="0">
                <a:cs typeface="B Yagut" pitchFamily="2" charset="-78"/>
              </a:rPr>
              <a:t>badaz</a:t>
            </a:r>
            <a:r>
              <a:rPr lang="en-US" sz="1700" dirty="0" smtClean="0">
                <a:cs typeface="B Yagut" pitchFamily="2" charset="-78"/>
              </a:rPr>
              <a:t> –</a:t>
            </a:r>
            <a:r>
              <a:rPr lang="en-US" sz="1700" dirty="0" err="1" smtClean="0">
                <a:cs typeface="B Yagut" pitchFamily="2" charset="-78"/>
              </a:rPr>
              <a:t>zayeman</a:t>
            </a:r>
            <a:r>
              <a:rPr lang="en-US" sz="1700" dirty="0" smtClean="0">
                <a:cs typeface="B Yagut" pitchFamily="2" charset="-78"/>
              </a:rPr>
              <a:t> – 3 - edit 2</a:t>
            </a:r>
            <a:endParaRPr lang="fa-IR" sz="1700" dirty="0">
              <a:cs typeface="B Yagut" pitchFamily="2" charset="-78"/>
            </a:endParaRPr>
          </a:p>
        </p:txBody>
      </p:sp>
      <p:pic>
        <p:nvPicPr>
          <p:cNvPr id="1026" name="Picture 2" descr="I:\ \اسکن مدارک اسحاق نیا\مریم - Cop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133600"/>
            <a:ext cx="1194816" cy="1496568"/>
          </a:xfrm>
          <a:prstGeom prst="rect">
            <a:avLst/>
          </a:prstGeom>
          <a:noFill/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8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0"/>
    </mc:Choice>
    <mc:Fallback xmlns="">
      <p:transition spd="slow" advTm="11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itchFamily="2" charset="-78"/>
              </a:rPr>
              <a:t>پرسش و تمرین 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marL="0" indent="0" algn="r" rtl="1">
              <a:buNone/>
            </a:pPr>
            <a:r>
              <a:rPr lang="fa-IR" sz="2800" dirty="0" smtClean="0">
                <a:cs typeface="B Yagut" pitchFamily="2" charset="-78"/>
              </a:rPr>
              <a:t>3 )  مادری در روز بیستم پس از زایمان با شکایت از خونریزی در حد قاعدگی به خانه بهداشت مراجعه کرده است ، چه اقدامی برای وی انجام می دهید؟</a:t>
            </a:r>
            <a:endParaRPr lang="en-US" sz="2800" dirty="0" smtClean="0">
              <a:cs typeface="B Yagut" pitchFamily="2" charset="-78"/>
            </a:endParaRPr>
          </a:p>
          <a:p>
            <a:pPr algn="r" rtl="1">
              <a:buNone/>
            </a:pPr>
            <a:r>
              <a:rPr lang="fa-IR" sz="2500" dirty="0" smtClean="0">
                <a:cs typeface="B Yagut" pitchFamily="2" charset="-78"/>
              </a:rPr>
              <a:t>الف-</a:t>
            </a:r>
            <a:r>
              <a:rPr lang="fa-IR" b="1" dirty="0" smtClean="0"/>
              <a:t> </a:t>
            </a:r>
            <a:r>
              <a:rPr lang="fa-IR" sz="2500" dirty="0" smtClean="0">
                <a:cs typeface="B Yagut" pitchFamily="2" charset="-78"/>
              </a:rPr>
              <a:t>ارجاع غیر فوری  به پزشک    </a:t>
            </a:r>
          </a:p>
          <a:p>
            <a:pPr algn="r" rtl="1">
              <a:buNone/>
            </a:pPr>
            <a:r>
              <a:rPr lang="fa-IR" sz="2500" dirty="0" smtClean="0">
                <a:cs typeface="B Yagut" pitchFamily="2" charset="-78"/>
              </a:rPr>
              <a:t>ب- توصیه به استراحت و تجویز قرص آهن      </a:t>
            </a:r>
            <a:endParaRPr lang="en-US" sz="2500" dirty="0" smtClean="0">
              <a:cs typeface="B Yagut" pitchFamily="2" charset="-78"/>
            </a:endParaRPr>
          </a:p>
          <a:p>
            <a:pPr algn="r" rtl="1">
              <a:buNone/>
            </a:pPr>
            <a:r>
              <a:rPr lang="fa-IR" sz="2500" dirty="0" smtClean="0">
                <a:cs typeface="B Yagut" pitchFamily="2" charset="-78"/>
              </a:rPr>
              <a:t>ج- دادن اطمینان خاطر به مادرکه مشکل خاصی ندارد</a:t>
            </a:r>
          </a:p>
          <a:p>
            <a:pPr algn="r" rtl="1">
              <a:buNone/>
            </a:pPr>
            <a:r>
              <a:rPr lang="fa-IR" sz="2500" dirty="0" smtClean="0">
                <a:cs typeface="B Yagut" pitchFamily="2" charset="-78"/>
              </a:rPr>
              <a:t>د- ارجاع فوری به ماما </a:t>
            </a:r>
            <a:endParaRPr lang="en-US" sz="2500" dirty="0" smtClean="0">
              <a:cs typeface="B Yagut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31"/>
    </mc:Choice>
    <mc:Fallback xmlns="">
      <p:transition spd="slow" advTm="31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itchFamily="2" charset="-78"/>
              </a:rPr>
              <a:t>منابع 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610600" cy="4953000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fa-IR" sz="2500" dirty="0" smtClean="0">
                <a:cs typeface="B Yagut" pitchFamily="2" charset="-78"/>
              </a:rPr>
              <a:t>واحد آموزش بهورزی / جزوه </a:t>
            </a:r>
            <a:r>
              <a:rPr lang="fa-IR" sz="2500" dirty="0">
                <a:cs typeface="B Yagut" pitchFamily="2" charset="-78"/>
              </a:rPr>
              <a:t>سلامت مادران </a:t>
            </a:r>
            <a:r>
              <a:rPr lang="fa-IR" sz="2500" dirty="0" smtClean="0">
                <a:cs typeface="B Yagut" pitchFamily="2" charset="-78"/>
              </a:rPr>
              <a:t>/ از </a:t>
            </a:r>
            <a:r>
              <a:rPr lang="fa-IR" sz="2500" dirty="0">
                <a:cs typeface="B Yagut" pitchFamily="2" charset="-78"/>
              </a:rPr>
              <a:t>مجموعه جزوات مراکز آموزش بهورزی دانشگاه </a:t>
            </a:r>
            <a:r>
              <a:rPr lang="fa-IR" sz="2500" dirty="0" smtClean="0">
                <a:cs typeface="B Yagut" pitchFamily="2" charset="-78"/>
              </a:rPr>
              <a:t>علوم </a:t>
            </a:r>
            <a:r>
              <a:rPr lang="fa-IR" sz="2500" dirty="0">
                <a:cs typeface="B Yagut" pitchFamily="2" charset="-78"/>
              </a:rPr>
              <a:t>پزشکی </a:t>
            </a:r>
            <a:r>
              <a:rPr lang="fa-IR" sz="2500" dirty="0" smtClean="0">
                <a:cs typeface="B Yagut" pitchFamily="2" charset="-78"/>
              </a:rPr>
              <a:t>مشهد / 1395</a:t>
            </a:r>
          </a:p>
          <a:p>
            <a:pPr algn="r" rtl="1">
              <a:buFont typeface="Wingdings" panose="05000000000000000000" pitchFamily="2" charset="2"/>
              <a:buChar char="q"/>
            </a:pP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2500" dirty="0" smtClean="0">
                <a:cs typeface="B Yagut" pitchFamily="2" charset="-78"/>
              </a:rPr>
              <a:t>دفتر سلامت جمعیت ، خانواده و مدارس، اداره سلامت مادران/ کتاب مراقبت های ادغام یافته سلامت مادران ( راهنمای خدمات خارج بیمارستانی ) ویژه دانش آموخته مامایی / وزارت بهداشت ، درمان و آموزش پزشکی / 1395</a:t>
            </a:r>
          </a:p>
          <a:p>
            <a:pPr algn="r" rtl="1">
              <a:buFont typeface="Wingdings" panose="05000000000000000000" pitchFamily="2" charset="2"/>
              <a:buChar char="q"/>
            </a:pPr>
            <a:endParaRPr lang="fa-IR" sz="2500" dirty="0">
              <a:cs typeface="B Yagut" pitchFamily="2" charset="-78"/>
            </a:endParaRPr>
          </a:p>
          <a:p>
            <a:pPr marL="0" indent="0" algn="r" rtl="1">
              <a:buFont typeface="Wingdings" pitchFamily="2" charset="2"/>
              <a:buChar char="q"/>
            </a:pPr>
            <a:r>
              <a:rPr lang="fa-IR" sz="2500" dirty="0" smtClean="0">
                <a:cs typeface="B Yagut" pitchFamily="2" charset="-78"/>
              </a:rPr>
              <a:t> دفتر سلامت جمعیت ، خانواده ومدارس ، اداره سلامت مادران / کتاب آموزشهای </a:t>
            </a:r>
            <a:r>
              <a:rPr lang="fa-IR" sz="2500" dirty="0">
                <a:cs typeface="B Yagut" pitchFamily="2" charset="-78"/>
              </a:rPr>
              <a:t>دوران بارداری و آمادگی برای زایمان </a:t>
            </a:r>
            <a:r>
              <a:rPr lang="fa-IR" sz="2500" dirty="0" smtClean="0">
                <a:cs typeface="B Yagut" pitchFamily="2" charset="-78"/>
              </a:rPr>
              <a:t>/ وزارت بهداشت درمان و آموزش پزشکی / 1396</a:t>
            </a:r>
            <a:endParaRPr lang="en-US" sz="2500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8915400" cy="1828800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لطفا نظرات و پیشنهادات خود پیرامون این بسته آموزشی را به آدرس زیر ارسال کنید</a:t>
            </a:r>
            <a:endParaRPr lang="en-US" sz="44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962400"/>
            <a:ext cx="7886700" cy="2214562"/>
          </a:xfrm>
        </p:spPr>
        <p:txBody>
          <a:bodyPr>
            <a:normAutofit/>
          </a:bodyPr>
          <a:lstStyle/>
          <a:p>
            <a:pPr algn="ctr" rtl="1">
              <a:buFont typeface="Wingdings" panose="05000000000000000000" pitchFamily="2" charset="2"/>
              <a:buChar char="q"/>
            </a:pPr>
            <a:r>
              <a:rPr lang="fa-IR" sz="3200" dirty="0" smtClean="0">
                <a:cs typeface="B Yagut" panose="00000400000000000000" pitchFamily="2" charset="-78"/>
              </a:rPr>
              <a:t> معاونت بهداشتی دانشگاه علوم پزشکی مشهد </a:t>
            </a:r>
          </a:p>
          <a:p>
            <a:pPr marL="0" indent="0" algn="ctr" rtl="1"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واحد آموزش بهورزی</a:t>
            </a:r>
            <a:endParaRPr lang="en-US" sz="32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8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84"/>
    </mc:Choice>
    <mc:Fallback xmlns="">
      <p:transition spd="slow" advTm="15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219200"/>
          </a:xfrm>
        </p:spPr>
        <p:txBody>
          <a:bodyPr>
            <a:normAutofit/>
          </a:bodyPr>
          <a:lstStyle/>
          <a:p>
            <a:pPr rtl="1"/>
            <a:r>
              <a:rPr lang="fa-IR" dirty="0" smtClean="0">
                <a:cs typeface="B Yagut" pitchFamily="2" charset="-78"/>
              </a:rPr>
              <a:t>اهداف آموزشی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752600"/>
            <a:ext cx="8610600" cy="4876800"/>
          </a:xfrm>
        </p:spPr>
        <p:txBody>
          <a:bodyPr>
            <a:no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fa-IR" dirty="0" smtClean="0">
                <a:solidFill>
                  <a:schemeClr val="tx1"/>
                </a:solidFill>
                <a:cs typeface="B Yagut" pitchFamily="2" charset="-78"/>
              </a:rPr>
              <a:t> </a:t>
            </a:r>
            <a:r>
              <a:rPr lang="ar-SA" dirty="0" smtClean="0">
                <a:solidFill>
                  <a:schemeClr val="tx1"/>
                </a:solidFill>
                <a:cs typeface="B Yagut" pitchFamily="2" charset="-78"/>
              </a:rPr>
              <a:t>پس از مطالعه اين بخش انتظار مي‌رود </a:t>
            </a:r>
            <a:r>
              <a:rPr lang="fa-IR" dirty="0" smtClean="0">
                <a:solidFill>
                  <a:schemeClr val="tx1"/>
                </a:solidFill>
                <a:cs typeface="B Yagut" pitchFamily="2" charset="-78"/>
              </a:rPr>
              <a:t>فراگیران </a:t>
            </a:r>
            <a:r>
              <a:rPr lang="ar-SA" dirty="0" smtClean="0">
                <a:solidFill>
                  <a:schemeClr val="tx1"/>
                </a:solidFill>
                <a:cs typeface="B Yagut" pitchFamily="2" charset="-78"/>
              </a:rPr>
              <a:t>بتوان</a:t>
            </a:r>
            <a:r>
              <a:rPr lang="fa-IR" dirty="0" smtClean="0">
                <a:solidFill>
                  <a:schemeClr val="tx1"/>
                </a:solidFill>
                <a:cs typeface="B Yagut" pitchFamily="2" charset="-78"/>
              </a:rPr>
              <a:t>ن</a:t>
            </a:r>
            <a:r>
              <a:rPr lang="ar-SA" dirty="0" smtClean="0">
                <a:solidFill>
                  <a:schemeClr val="tx1"/>
                </a:solidFill>
                <a:cs typeface="B Yagut" pitchFamily="2" charset="-78"/>
              </a:rPr>
              <a:t>د:</a:t>
            </a:r>
            <a:endParaRPr lang="fa-IR" dirty="0" smtClean="0">
              <a:solidFill>
                <a:schemeClr val="tx1"/>
              </a:solidFill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endParaRPr lang="fa-IR" sz="2800" dirty="0" smtClean="0">
              <a:solidFill>
                <a:schemeClr val="tx1"/>
              </a:solidFill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500" dirty="0" smtClean="0">
                <a:solidFill>
                  <a:schemeClr val="tx1"/>
                </a:solidFill>
                <a:cs typeface="B Yagut" pitchFamily="2" charset="-78"/>
              </a:rPr>
              <a:t> دوره نفاس را تعریف نمایند. </a:t>
            </a:r>
            <a:endParaRPr lang="en-US" sz="2500" dirty="0" smtClean="0">
              <a:solidFill>
                <a:schemeClr val="tx1"/>
              </a:solidFill>
              <a:cs typeface="B Yagut" pitchFamily="2" charset="-78"/>
            </a:endParaRPr>
          </a:p>
          <a:p>
            <a:pPr lvl="0" algn="r" rtl="1">
              <a:buFont typeface="Wingdings" pitchFamily="2" charset="2"/>
              <a:buChar char="Ø"/>
            </a:pPr>
            <a:r>
              <a:rPr lang="fa-IR" sz="2500" dirty="0" smtClean="0">
                <a:solidFill>
                  <a:schemeClr val="tx1"/>
                </a:solidFill>
                <a:cs typeface="B Yagut" pitchFamily="2" charset="-78"/>
              </a:rPr>
              <a:t> </a:t>
            </a:r>
            <a:r>
              <a:rPr lang="ar-SA" sz="2500" dirty="0" smtClean="0">
                <a:solidFill>
                  <a:schemeClr val="tx1"/>
                </a:solidFill>
                <a:cs typeface="B Yagut" pitchFamily="2" charset="-78"/>
              </a:rPr>
              <a:t>تغييرات دستگاه تناسلي پس از زايمان را شرح ده</a:t>
            </a:r>
            <a:r>
              <a:rPr lang="fa-IR" sz="2500" dirty="0" smtClean="0">
                <a:solidFill>
                  <a:schemeClr val="tx1"/>
                </a:solidFill>
                <a:cs typeface="B Yagut" pitchFamily="2" charset="-78"/>
              </a:rPr>
              <a:t>ن</a:t>
            </a:r>
            <a:r>
              <a:rPr lang="ar-SA" sz="2500" dirty="0" smtClean="0">
                <a:solidFill>
                  <a:schemeClr val="tx1"/>
                </a:solidFill>
                <a:cs typeface="B Yagut" pitchFamily="2" charset="-78"/>
              </a:rPr>
              <a:t>د.</a:t>
            </a:r>
            <a:endParaRPr lang="fa-IR" sz="2500" dirty="0" smtClean="0">
              <a:solidFill>
                <a:schemeClr val="tx1"/>
              </a:solidFill>
              <a:cs typeface="B Yagut" pitchFamily="2" charset="-78"/>
            </a:endParaRPr>
          </a:p>
          <a:p>
            <a:pPr lvl="0" algn="r" rtl="1">
              <a:buFont typeface="Wingdings" pitchFamily="2" charset="2"/>
              <a:buChar char="Ø"/>
            </a:pPr>
            <a:r>
              <a:rPr lang="fa-IR" sz="2500" dirty="0" smtClean="0">
                <a:solidFill>
                  <a:schemeClr val="tx1"/>
                </a:solidFill>
                <a:cs typeface="B Yagut" pitchFamily="2" charset="-78"/>
              </a:rPr>
              <a:t> در مورد هر یک از تغییرات بدن در دوره نفاس بطور کامل شرح دهند.</a:t>
            </a:r>
          </a:p>
          <a:p>
            <a:pPr lvl="0" algn="r" rtl="1">
              <a:buFont typeface="Wingdings" pitchFamily="2" charset="2"/>
              <a:buChar char="Ø"/>
            </a:pPr>
            <a:r>
              <a:rPr lang="fa-IR" sz="2500" dirty="0" smtClean="0">
                <a:solidFill>
                  <a:schemeClr val="tx1"/>
                </a:solidFill>
                <a:cs typeface="B Yagut" pitchFamily="2" charset="-78"/>
              </a:rPr>
              <a:t> تغییرات روحی و روانی مادر در پس از زایمان را توضیح دهند </a:t>
            </a:r>
            <a:r>
              <a:rPr lang="fa-IR" sz="2800" dirty="0" smtClean="0">
                <a:solidFill>
                  <a:schemeClr val="tx1"/>
                </a:solidFill>
                <a:cs typeface="B Yagut" pitchFamily="2" charset="-78"/>
              </a:rPr>
              <a:t>.</a:t>
            </a:r>
            <a:endParaRPr lang="en-US" sz="2800" dirty="0" smtClean="0">
              <a:solidFill>
                <a:schemeClr val="tx1"/>
              </a:solidFill>
              <a:cs typeface="B Yagut" pitchFamily="2" charset="-7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98"/>
    </mc:Choice>
    <mc:Fallback xmlns="">
      <p:transition spd="slow" advTm="23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a-IR" dirty="0" smtClean="0">
                <a:cs typeface="B Yagut" pitchFamily="2" charset="-78"/>
              </a:rPr>
              <a:t>فهرست عناوین</a:t>
            </a:r>
            <a:r>
              <a:rPr lang="fa-I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7620000" cy="4572000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مقدمه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تعریف دوره پس از زایمان ( دوره نفاس )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تغییرات بدن در دوران پس از زایمان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تغییرات رحم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تغییرات دهانه رحم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ترشحات رحم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برگشت قاعدگی </a:t>
            </a:r>
          </a:p>
          <a:p>
            <a:pPr marL="0" indent="0" algn="r" rtl="1">
              <a:buNone/>
            </a:pPr>
            <a:endParaRPr lang="fa-IR" sz="28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fa-IR" sz="28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fa-IR" sz="28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fa-IR" sz="28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fa-IR" sz="2800" dirty="0" smtClean="0">
              <a:cs typeface="B Yagut" pitchFamily="2" charset="-78"/>
            </a:endParaRPr>
          </a:p>
          <a:p>
            <a:pPr algn="r" rtl="1">
              <a:lnSpc>
                <a:spcPct val="260000"/>
              </a:lnSpc>
              <a:buFont typeface="Wingdings" pitchFamily="2" charset="2"/>
              <a:buChar char="Ø"/>
            </a:pPr>
            <a:endParaRPr lang="fa-IR" dirty="0" smtClean="0"/>
          </a:p>
          <a:p>
            <a:pPr algn="r" rtl="1">
              <a:lnSpc>
                <a:spcPct val="120000"/>
              </a:lnSpc>
              <a:buNone/>
            </a:pPr>
            <a:endParaRPr lang="fa-IR" dirty="0" smtClean="0"/>
          </a:p>
          <a:p>
            <a:pPr algn="r" rtl="1">
              <a:lnSpc>
                <a:spcPct val="120000"/>
              </a:lnSpc>
              <a:buFont typeface="Wingdings" pitchFamily="2" charset="2"/>
              <a:buChar char="Ø"/>
            </a:pPr>
            <a:endParaRPr lang="fa-IR" dirty="0" smtClean="0"/>
          </a:p>
          <a:p>
            <a:pPr algn="r">
              <a:lnSpc>
                <a:spcPct val="120000"/>
              </a:lnSpc>
              <a:buNone/>
            </a:pPr>
            <a:endParaRPr lang="fa-IR" dirty="0" smtClean="0"/>
          </a:p>
          <a:p>
            <a:pPr algn="r">
              <a:lnSpc>
                <a:spcPct val="120000"/>
              </a:lnSpc>
              <a:buNone/>
            </a:pPr>
            <a:endParaRPr lang="fa-IR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1398"/>
    </mc:Choice>
    <mc:Fallback xmlns="">
      <p:transition spd="slow" advTm="21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Yagut" pitchFamily="2" charset="-78"/>
              </a:rPr>
              <a:t>فهرست عناوین</a:t>
            </a:r>
            <a:r>
              <a:rPr lang="fa-IR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620000" cy="4221163"/>
          </a:xfrm>
        </p:spPr>
        <p:txBody>
          <a:bodyPr>
            <a:normAutofit fontScale="92500" lnSpcReduction="10000"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تغییرات وزن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تغییرات </a:t>
            </a:r>
            <a:r>
              <a:rPr lang="fa-IR" dirty="0">
                <a:cs typeface="B Yagut" pitchFamily="2" charset="-78"/>
              </a:rPr>
              <a:t>دیواره شکم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وضعیت خلق و خو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دفع ادرار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دفع مدفوع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خلاصه و نتیجه گیری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پرسش و تمرین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منابع </a:t>
            </a:r>
          </a:p>
          <a:p>
            <a:pPr algn="r"/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7"/>
    </mc:Choice>
    <mc:Fallback xmlns="">
      <p:transition spd="slow" advTm="20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itchFamily="2" charset="-78"/>
              </a:rPr>
              <a:t>مقدمه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8382000" cy="4144963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 تغییرات بدن مادر در پس از زایمان، طی یک دوره 42 روزه که دوره نفاس نامیده میشود اتفاق می افتد بنابراین آگاهی </a:t>
            </a:r>
            <a:r>
              <a:rPr lang="ar-SA" sz="2800" dirty="0" smtClean="0">
                <a:cs typeface="B Yagut" pitchFamily="2" charset="-78"/>
              </a:rPr>
              <a:t>مادران </a:t>
            </a:r>
            <a:r>
              <a:rPr lang="fa-IR" sz="2800" dirty="0" smtClean="0">
                <a:cs typeface="B Yagut" pitchFamily="2" charset="-78"/>
              </a:rPr>
              <a:t>به این تغییرات در </a:t>
            </a:r>
            <a:r>
              <a:rPr lang="ar-SA" sz="2800" dirty="0" smtClean="0">
                <a:cs typeface="B Yagut" pitchFamily="2" charset="-78"/>
              </a:rPr>
              <a:t>پس </a:t>
            </a:r>
            <a:r>
              <a:rPr lang="ar-SA" sz="2800" dirty="0">
                <a:cs typeface="B Yagut" pitchFamily="2" charset="-78"/>
              </a:rPr>
              <a:t>از زايمان </a:t>
            </a:r>
            <a:r>
              <a:rPr lang="fa-IR" sz="2800" dirty="0" smtClean="0">
                <a:cs typeface="B Yagut" pitchFamily="2" charset="-78"/>
              </a:rPr>
              <a:t>باعث شناسایی زودتر موارد غیر طبیعی و پیشگیری از مرگ ومیر و عوارض زایمانی </a:t>
            </a:r>
            <a:r>
              <a:rPr lang="ar-SA" sz="2800" dirty="0" smtClean="0">
                <a:cs typeface="B Yagut" pitchFamily="2" charset="-78"/>
              </a:rPr>
              <a:t>براي </a:t>
            </a:r>
            <a:r>
              <a:rPr lang="fa-IR" sz="2800" dirty="0" smtClean="0">
                <a:cs typeface="B Yagut" pitchFamily="2" charset="-78"/>
              </a:rPr>
              <a:t>مادران می شود .</a:t>
            </a:r>
            <a:endParaRPr lang="fa-IR" sz="2800" dirty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endParaRPr lang="en-US" sz="2800" dirty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endParaRPr lang="fa-IR" sz="2800" dirty="0" smtClean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endParaRPr lang="en-US" sz="2800" dirty="0" smtClean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58"/>
    </mc:Choice>
    <mc:Fallback xmlns="">
      <p:transition spd="slow" advTm="32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>
                <a:cs typeface="B Yagut" panose="00000400000000000000" pitchFamily="2" charset="-78"/>
              </a:rPr>
              <a:t>تعريف دوره پس از زايمان (دوره نفاس)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1563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ar-SA" sz="2800" dirty="0" smtClean="0">
                <a:cs typeface="B Yagut" panose="00000400000000000000" pitchFamily="2" charset="-78"/>
              </a:rPr>
              <a:t>معمولاً 6 هفته پس از زايمان،‌</a:t>
            </a: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ar-SA" sz="2800" dirty="0" smtClean="0">
                <a:cs typeface="B Yagut" panose="00000400000000000000" pitchFamily="2" charset="-78"/>
              </a:rPr>
              <a:t>دوره‌اي است که طي آن تغييرات ناشي از بارداري در اعضاي مختلف بدن مانند رحم به تدريج به حالت قبل از بارداري برمي‌گردد. </a:t>
            </a:r>
            <a:endParaRPr lang="fa-IR" sz="28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fa-IR" sz="28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fa-IR" sz="28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A" sz="2800" dirty="0" smtClean="0">
                <a:cs typeface="B Yagut" panose="00000400000000000000" pitchFamily="2" charset="-78"/>
              </a:rPr>
              <a:t>ممکن</a:t>
            </a:r>
            <a:r>
              <a:rPr lang="fa-IR" sz="2800" dirty="0" smtClean="0">
                <a:cs typeface="B Yagut" panose="00000400000000000000" pitchFamily="2" charset="-78"/>
              </a:rPr>
              <a:t> است</a:t>
            </a:r>
            <a:r>
              <a:rPr lang="ar-SA" sz="2800" dirty="0" smtClean="0">
                <a:cs typeface="B Yagut" panose="00000400000000000000" pitchFamily="2" charset="-78"/>
              </a:rPr>
              <a:t> اين برگشت‌پذيري در برخي موارد مانند وزن مادر تا ماه‌ها به طول انجامد.</a:t>
            </a:r>
            <a:endParaRPr lang="en-US" sz="28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78"/>
    </mc:Choice>
    <mc:Fallback xmlns="">
      <p:transition spd="slow" advTm="54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>
                <a:cs typeface="B Yagut" pitchFamily="2" charset="-78"/>
              </a:rPr>
              <a:t>تغييرات بدن در دوران پس از زايمان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ar-SA" dirty="0" smtClean="0">
                <a:cs typeface="B Yagut" pitchFamily="2" charset="-78"/>
              </a:rPr>
              <a:t>تغييرات </a:t>
            </a:r>
            <a:r>
              <a:rPr lang="fa-IR" dirty="0" smtClean="0">
                <a:cs typeface="B Yagut" pitchFamily="2" charset="-78"/>
              </a:rPr>
              <a:t>دستگاه تناسلی </a:t>
            </a:r>
          </a:p>
          <a:p>
            <a:pPr algn="r" rtl="1">
              <a:buFont typeface="Wingdings" pitchFamily="2" charset="2"/>
              <a:buChar char="Ø"/>
            </a:pPr>
            <a:r>
              <a:rPr lang="ar-SA" dirty="0" smtClean="0">
                <a:cs typeface="B Yagut" pitchFamily="2" charset="-78"/>
              </a:rPr>
              <a:t>تغييرات وزن</a:t>
            </a:r>
            <a:r>
              <a:rPr lang="fa-IR" dirty="0" smtClean="0">
                <a:cs typeface="B Yagut" pitchFamily="2" charset="-78"/>
              </a:rPr>
              <a:t>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تغییرات </a:t>
            </a:r>
            <a:r>
              <a:rPr lang="ar-SA" dirty="0" smtClean="0">
                <a:cs typeface="B Yagut" pitchFamily="2" charset="-78"/>
              </a:rPr>
              <a:t>ديواره شکم</a:t>
            </a:r>
            <a:endParaRPr lang="fa-IR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ar-SA" dirty="0" smtClean="0">
                <a:cs typeface="B Yagut" pitchFamily="2" charset="-78"/>
              </a:rPr>
              <a:t>وضعيت خلق و خو</a:t>
            </a:r>
            <a:endParaRPr lang="fa-IR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ar-SA" dirty="0" smtClean="0">
                <a:cs typeface="B Yagut" pitchFamily="2" charset="-78"/>
              </a:rPr>
              <a:t>دفع ادرار</a:t>
            </a:r>
            <a:endParaRPr lang="fa-IR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ar-SA" dirty="0" smtClean="0">
                <a:cs typeface="B Yagut" pitchFamily="2" charset="-78"/>
              </a:rPr>
              <a:t> دفع مدفوع‌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66"/>
    </mc:Choice>
    <mc:Fallback xmlns="">
      <p:transition spd="slow" advTm="19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z="4000" dirty="0" smtClean="0">
                <a:cs typeface="B Yagut" pitchFamily="2" charset="-78"/>
              </a:rPr>
              <a:t>تغييرات رحم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fa-IR" sz="4000" dirty="0" smtClean="0">
                <a:cs typeface="B Yagut" pitchFamily="2" charset="-78"/>
              </a:rPr>
              <a:t> </a:t>
            </a:r>
            <a:endParaRPr lang="en-US" sz="4000" b="1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ar-SA" sz="2800" dirty="0" smtClean="0">
                <a:cs typeface="B Yagut" pitchFamily="2" charset="-78"/>
              </a:rPr>
              <a:t>دو روز اول پس از زايمان، رحم شروع به کوچک شدن مي‌کند</a:t>
            </a:r>
            <a:r>
              <a:rPr lang="fa-IR" sz="2800" dirty="0" smtClean="0">
                <a:cs typeface="B Yagut" pitchFamily="2" charset="-78"/>
              </a:rPr>
              <a:t>.</a:t>
            </a:r>
          </a:p>
          <a:p>
            <a:pPr algn="r" rtl="1">
              <a:buFont typeface="Wingdings" pitchFamily="2" charset="2"/>
              <a:buChar char="Ø"/>
            </a:pPr>
            <a:r>
              <a:rPr lang="ar-SA" sz="2800" dirty="0" smtClean="0">
                <a:cs typeface="B Yagut" pitchFamily="2" charset="-78"/>
              </a:rPr>
              <a:t> به طوري که در هفته اول رحم پايين‌تر از ناف،‌ سفت و جمع است</a:t>
            </a:r>
            <a:r>
              <a:rPr lang="fa-IR" sz="2800" dirty="0" smtClean="0">
                <a:cs typeface="B Yagut" pitchFamily="2" charset="-78"/>
              </a:rPr>
              <a:t>.</a:t>
            </a:r>
          </a:p>
          <a:p>
            <a:pPr algn="r" rtl="1">
              <a:buFont typeface="Wingdings" pitchFamily="2" charset="2"/>
              <a:buChar char="Ø"/>
            </a:pPr>
            <a:r>
              <a:rPr lang="ar-SA" sz="2800" dirty="0" smtClean="0">
                <a:cs typeface="B Yagut" pitchFamily="2" charset="-78"/>
              </a:rPr>
              <a:t>از هفته سوم به بعد به داخل حفره لگن بر‌مي‌گردد و از روي شکم قابل لمس نيست</a:t>
            </a:r>
            <a:r>
              <a:rPr lang="fa-IR" sz="2800" dirty="0" smtClean="0">
                <a:cs typeface="B Yagut" pitchFamily="2" charset="-78"/>
              </a:rPr>
              <a:t>.</a:t>
            </a:r>
          </a:p>
          <a:p>
            <a:pPr algn="r" rtl="1">
              <a:buFont typeface="Wingdings" pitchFamily="2" charset="2"/>
              <a:buChar char="Ø"/>
            </a:pPr>
            <a:r>
              <a:rPr lang="ar-SA" sz="2800" dirty="0" smtClean="0">
                <a:cs typeface="B Yagut" pitchFamily="2" charset="-78"/>
              </a:rPr>
              <a:t> اندازه رحم پس از 4  هفته تقريباً برابر اندازه زمان قبل از بارداري است</a:t>
            </a:r>
            <a:r>
              <a:rPr lang="ar-SA" sz="2800" dirty="0" smtClean="0"/>
              <a:t>. </a:t>
            </a:r>
            <a:endParaRPr lang="en-US" sz="2800" dirty="0" smtClean="0"/>
          </a:p>
          <a:p>
            <a:pPr algn="r" rt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50"/>
    </mc:Choice>
    <mc:Fallback xmlns="">
      <p:transition spd="slow" advTm="55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047730d-92e1-4018-9084-d932fd3a7f58">5NN7CDR5NKU2-831-1178</_dlc_DocId>
    <_x0646__x0648__x0639__x0020__x062d__x06cc__x0637__x0647_ xmlns="12fdc5dc-769e-4543-b10d-fbea3dac4417">مراقبت‌هاي ادغام يافته سلامت مادران</_x0646__x0648__x0639__x0020__x062d__x06cc__x0637__x0647_>
    <_x0646__x0648__x0639__x0020__x0641__x0627__x06cc__x0644_ xmlns="12fdc5dc-769e-4543-b10d-fbea3dac4417">پاورپوینت</_x0646__x0648__x0639__x0020__x0641__x0627__x06cc__x0644_>
    <_x062f__x0627__x0646__x0634__x06af__x0627__x0647_ xmlns="12fdc5dc-769e-4543-b10d-fbea3dac4417">مشهد</_x062f__x0627__x0646__x0634__x06af__x0627__x0647_>
    <_dlc_DocIdUrl xmlns="1047730d-92e1-4018-9084-d932fd3a7f58">
      <Url>http://www.health.gov.ir/hnd/_layouts/DocIdRedir.aspx?ID=5NN7CDR5NKU2-831-1178</Url>
      <Description>5NN7CDR5NKU2-831-1178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3ACC565-BA83-4C40-A295-902529D6EA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7F79A2-9F9D-4B77-9D16-89FBF6FBAF16}">
  <ds:schemaRefs>
    <ds:schemaRef ds:uri="http://schemas.microsoft.com/office/2006/metadata/properties"/>
    <ds:schemaRef ds:uri="1047730d-92e1-4018-9084-d932fd3a7f58"/>
    <ds:schemaRef ds:uri="http://purl.org/dc/terms/"/>
    <ds:schemaRef ds:uri="http://www.w3.org/XML/1998/namespace"/>
    <ds:schemaRef ds:uri="http://purl.org/dc/dcmitype/"/>
    <ds:schemaRef ds:uri="http://schemas.microsoft.com/office/2006/documentManagement/types"/>
    <ds:schemaRef ds:uri="12fdc5dc-769e-4543-b10d-fbea3dac4417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802B0D8-7D0B-46AF-88F3-128BAE93FFB6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9CD6298-3FE0-4BE6-A570-1C01D622DAD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3080</TotalTime>
  <Words>1450</Words>
  <Application>Microsoft Office PowerPoint</Application>
  <PresentationFormat>On-screen Show (4:3)</PresentationFormat>
  <Paragraphs>174</Paragraphs>
  <Slides>22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B Yagut</vt:lpstr>
      <vt:lpstr>Calibri</vt:lpstr>
      <vt:lpstr>Times New Roman</vt:lpstr>
      <vt:lpstr>Wingdings</vt:lpstr>
      <vt:lpstr>Office Theme</vt:lpstr>
      <vt:lpstr>آشنایی با مراقبت های مادر بلافاصله پس از زایمان    ( قسمت سوم : دوره نفاس و تغییرات مهم بدن) </vt:lpstr>
      <vt:lpstr>مشخصات سند</vt:lpstr>
      <vt:lpstr>اهداف آموزشی</vt:lpstr>
      <vt:lpstr>فهرست عناوین </vt:lpstr>
      <vt:lpstr>فهرست عناوین </vt:lpstr>
      <vt:lpstr>مقدمه</vt:lpstr>
      <vt:lpstr>تعريف دوره پس از زايمان (دوره نفاس)</vt:lpstr>
      <vt:lpstr>تغييرات بدن در دوران پس از زايمان</vt:lpstr>
      <vt:lpstr>تغييرات رحم</vt:lpstr>
      <vt:lpstr>تغییرات دهانه رحم</vt:lpstr>
      <vt:lpstr>ترشحات رحم </vt:lpstr>
      <vt:lpstr>برگشت قاعدگي</vt:lpstr>
      <vt:lpstr>تغييرات وزن </vt:lpstr>
      <vt:lpstr>تغییرات ديواره شکم </vt:lpstr>
      <vt:lpstr>وضعيت خلق و خو</vt:lpstr>
      <vt:lpstr>دفع ادرار</vt:lpstr>
      <vt:lpstr>دفع مدفوع‌ </vt:lpstr>
      <vt:lpstr>خلاصه و نتیجه گیری</vt:lpstr>
      <vt:lpstr>پرسش و تمرین </vt:lpstr>
      <vt:lpstr>پرسش و تمرین </vt:lpstr>
      <vt:lpstr>منابع </vt:lpstr>
      <vt:lpstr>لطفا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آشنایی با مراقبت های مادر بلافاصله بعد از زایمان و معاینه جفت</dc:title>
  <dc:creator>behvarzib1</dc:creator>
  <cp:lastModifiedBy>Sima Jalali</cp:lastModifiedBy>
  <cp:revision>288</cp:revision>
  <dcterms:created xsi:type="dcterms:W3CDTF">2020-04-19T08:34:13Z</dcterms:created>
  <dcterms:modified xsi:type="dcterms:W3CDTF">2020-12-06T08:51:39Z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5a7a9903-b41a-4aaa-9f82-e9fa783eb258</vt:lpwstr>
  </property>
  <property fmtid="{D5CDD505-2E9C-101B-9397-08002B2CF9AE}" pid="3" name="ContentTypeId">
    <vt:lpwstr>0x01010038EE485FB9274448B5E5B0FF0ECB3346</vt:lpwstr>
  </property>
</Properties>
</file>